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90" r:id="rId2"/>
    <p:sldId id="257" r:id="rId3"/>
    <p:sldId id="317" r:id="rId4"/>
    <p:sldId id="264" r:id="rId5"/>
    <p:sldId id="266" r:id="rId6"/>
    <p:sldId id="319" r:id="rId7"/>
    <p:sldId id="295" r:id="rId8"/>
    <p:sldId id="297" r:id="rId9"/>
    <p:sldId id="298" r:id="rId10"/>
    <p:sldId id="296" r:id="rId11"/>
    <p:sldId id="321" r:id="rId12"/>
    <p:sldId id="322" r:id="rId13"/>
    <p:sldId id="323" r:id="rId14"/>
    <p:sldId id="337" r:id="rId15"/>
    <p:sldId id="339" r:id="rId16"/>
    <p:sldId id="340" r:id="rId17"/>
    <p:sldId id="332" r:id="rId18"/>
    <p:sldId id="341" r:id="rId19"/>
    <p:sldId id="342" r:id="rId20"/>
    <p:sldId id="335" r:id="rId21"/>
    <p:sldId id="324" r:id="rId22"/>
    <p:sldId id="327" r:id="rId23"/>
    <p:sldId id="303" r:id="rId24"/>
    <p:sldId id="269" r:id="rId25"/>
    <p:sldId id="325" r:id="rId26"/>
    <p:sldId id="316" r:id="rId27"/>
    <p:sldId id="313" r:id="rId28"/>
    <p:sldId id="326" r:id="rId29"/>
    <p:sldId id="302" r:id="rId30"/>
    <p:sldId id="306" r:id="rId31"/>
    <p:sldId id="307" r:id="rId32"/>
    <p:sldId id="328" r:id="rId33"/>
    <p:sldId id="314" r:id="rId34"/>
    <p:sldId id="336" r:id="rId35"/>
    <p:sldId id="288" r:id="rId36"/>
    <p:sldId id="308" r:id="rId37"/>
    <p:sldId id="309" r:id="rId38"/>
    <p:sldId id="304" r:id="rId39"/>
    <p:sldId id="330" r:id="rId40"/>
    <p:sldId id="31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37" autoAdjust="0"/>
  </p:normalViewPr>
  <p:slideViewPr>
    <p:cSldViewPr>
      <p:cViewPr>
        <p:scale>
          <a:sx n="88" d="100"/>
          <a:sy n="88" d="100"/>
        </p:scale>
        <p:origin x="-1062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Sheet1!$A$30:$A$31</c:f>
              <c:strCache>
                <c:ptCount val="2"/>
                <c:pt idx="0">
                  <c:v>Initial Cost</c:v>
                </c:pt>
                <c:pt idx="1">
                  <c:v>Lifetime Savings</c:v>
                </c:pt>
              </c:strCache>
            </c:strRef>
          </c:cat>
          <c:val>
            <c:numRef>
              <c:f>Sheet1!$B$30:$B$31</c:f>
              <c:numCache>
                <c:formatCode>"$"#,##0.00</c:formatCode>
                <c:ptCount val="2"/>
                <c:pt idx="0">
                  <c:v>59.34</c:v>
                </c:pt>
                <c:pt idx="1">
                  <c:v>555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8224256"/>
        <c:axId val="38225792"/>
        <c:axId val="0"/>
      </c:bar3DChart>
      <c:catAx>
        <c:axId val="38224256"/>
        <c:scaling>
          <c:orientation val="minMax"/>
        </c:scaling>
        <c:delete val="0"/>
        <c:axPos val="b"/>
        <c:majorTickMark val="out"/>
        <c:minorTickMark val="none"/>
        <c:tickLblPos val="nextTo"/>
        <c:crossAx val="38225792"/>
        <c:crosses val="autoZero"/>
        <c:auto val="1"/>
        <c:lblAlgn val="ctr"/>
        <c:lblOffset val="100"/>
        <c:noMultiLvlLbl val="0"/>
      </c:catAx>
      <c:valAx>
        <c:axId val="38225792"/>
        <c:scaling>
          <c:orientation val="minMax"/>
        </c:scaling>
        <c:delete val="0"/>
        <c:axPos val="l"/>
        <c:majorGridlines/>
        <c:numFmt formatCode="&quot;$&quot;#,##0.00" sourceLinked="1"/>
        <c:majorTickMark val="out"/>
        <c:minorTickMark val="none"/>
        <c:tickLblPos val="nextTo"/>
        <c:crossAx val="382242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A9EA6-6484-446E-AC32-3C2E6D0ADD43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EB3CF-9122-46D9-8468-3DE3C05F3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12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450 Buildings – know how buildings are put together by decade and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EB3CF-9122-46D9-8468-3DE3C05F36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91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Building has 2 AC only RTU’s about 10 ton</a:t>
            </a:r>
            <a:r>
              <a:rPr lang="en-CA" baseline="0" dirty="0" smtClean="0"/>
              <a:t> each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EB3CF-9122-46D9-8468-3DE3C05F369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39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EB3CF-9122-46D9-8468-3DE3C05F369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70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Careful negative may be subjective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EB3CF-9122-46D9-8468-3DE3C05F369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23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goal is to minimize impacts </a:t>
            </a:r>
            <a:r>
              <a:rPr lang="en-US" dirty="0" smtClean="0"/>
              <a:t>recognize it is impossible to achieve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EB3CF-9122-46D9-8468-3DE3C05F369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56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Concern about waste issues with extensive 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EB3CF-9122-46D9-8468-3DE3C05F369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70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Very</a:t>
            </a:r>
            <a:r>
              <a:rPr lang="en-US" baseline="0" dirty="0" smtClean="0"/>
              <a:t> Bust diagram conveys most important issues, </a:t>
            </a:r>
            <a:r>
              <a:rPr lang="en-US" dirty="0" smtClean="0"/>
              <a:t>Conduction </a:t>
            </a:r>
            <a:r>
              <a:rPr lang="en-US" dirty="0" smtClean="0"/>
              <a:t>through the Envelop,</a:t>
            </a:r>
            <a:r>
              <a:rPr lang="en-US" baseline="0" dirty="0" smtClean="0"/>
              <a:t> Fresh Air, Solar Gains, Internal </a:t>
            </a:r>
            <a:r>
              <a:rPr lang="en-US" baseline="0" dirty="0" smtClean="0"/>
              <a:t>Gains (lights, appliances equipment, people)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EB3CF-9122-46D9-8468-3DE3C05F369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13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 </a:t>
            </a:r>
            <a:r>
              <a:rPr lang="en-US" dirty="0" smtClean="0"/>
              <a:t>NZB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EB3CF-9122-46D9-8468-3DE3C05F36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38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Approximately in order of most to least significant for most buildings and I’ll talk about the first three.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EB3CF-9122-46D9-8468-3DE3C05F36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54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PCA function is the same if the</a:t>
            </a:r>
            <a:r>
              <a:rPr lang="en-US" baseline="0" dirty="0" smtClean="0"/>
              <a:t> owner (</a:t>
            </a:r>
            <a:r>
              <a:rPr lang="en-US" dirty="0" smtClean="0"/>
              <a:t>building</a:t>
            </a:r>
            <a:r>
              <a:rPr lang="en-US" baseline="0" dirty="0" smtClean="0"/>
              <a:t> management) does it or </a:t>
            </a:r>
            <a:r>
              <a:rPr lang="en-US" baseline="0" dirty="0" smtClean="0"/>
              <a:t>outside consultant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EB3CF-9122-46D9-8468-3DE3C05F36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96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Specified</a:t>
            </a:r>
            <a:r>
              <a:rPr lang="en-US" baseline="0" dirty="0" smtClean="0"/>
              <a:t> time range can be 5 to 20 years or more. </a:t>
            </a:r>
            <a:r>
              <a:rPr lang="en-US" baseline="0" dirty="0" smtClean="0"/>
              <a:t>I have </a:t>
            </a:r>
            <a:r>
              <a:rPr lang="en-US" baseline="0" dirty="0" smtClean="0"/>
              <a:t>my doubts about the usefulness of greater then 12 years and (HERE IS A FIRST) I think less then 5 years for an independent consultant may be overspending.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EB3CF-9122-46D9-8468-3DE3C05F36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21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Depending</a:t>
            </a:r>
            <a:r>
              <a:rPr lang="en-US" baseline="0" dirty="0" smtClean="0"/>
              <a:t> on experience assessor may recognize many of the specialist </a:t>
            </a:r>
            <a:r>
              <a:rPr lang="en-US" baseline="0" dirty="0" smtClean="0"/>
              <a:t>issues </a:t>
            </a:r>
            <a:r>
              <a:rPr lang="en-US" baseline="0" dirty="0" smtClean="0"/>
              <a:t>and make </a:t>
            </a:r>
            <a:r>
              <a:rPr lang="en-US" baseline="0" dirty="0" smtClean="0"/>
              <a:t>verbal </a:t>
            </a:r>
            <a:r>
              <a:rPr lang="en-US" baseline="0" dirty="0" smtClean="0"/>
              <a:t>or written recommendations for these.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EB3CF-9122-46D9-8468-3DE3C05F36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61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RTU is</a:t>
            </a:r>
            <a:r>
              <a:rPr lang="en-US" baseline="0" dirty="0" smtClean="0"/>
              <a:t> approximately 24 </a:t>
            </a:r>
            <a:r>
              <a:rPr lang="en-US" baseline="0" dirty="0" err="1" smtClean="0"/>
              <a:t>yo</a:t>
            </a:r>
            <a:r>
              <a:rPr lang="en-US" baseline="0" dirty="0" smtClean="0"/>
              <a:t>, roof likely the same, RTU EUL is 25 years, Roof 23, suspected issues with long term moisture infiltration, unknown interior damage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EB3CF-9122-46D9-8468-3DE3C05F36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11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Depending on the performance orientation and location window design changes – poor, better, best, south</a:t>
            </a:r>
            <a:r>
              <a:rPr lang="en-CA" baseline="0" dirty="0" smtClean="0"/>
              <a:t> vs north solar gain, heating dominated vs cooling dominated climate, insulating blinds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EB3CF-9122-46D9-8468-3DE3C05F36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99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Very familiar with this building – did a</a:t>
            </a:r>
            <a:r>
              <a:rPr lang="en-CA" baseline="0" dirty="0" smtClean="0"/>
              <a:t> PCA about 4 years ago, wasn’t able to provide an EA - yet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EB3CF-9122-46D9-8468-3DE3C05F369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99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7080-6719-45B8-BD12-352933EE83F9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CF0012E-D15F-40FC-A22D-067ED251E4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7080-6719-45B8-BD12-352933EE83F9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012E-D15F-40FC-A22D-067ED251E4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7080-6719-45B8-BD12-352933EE83F9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012E-D15F-40FC-A22D-067ED251E4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7080-6719-45B8-BD12-352933EE83F9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012E-D15F-40FC-A22D-067ED251E4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7080-6719-45B8-BD12-352933EE83F9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012E-D15F-40FC-A22D-067ED251E4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7080-6719-45B8-BD12-352933EE83F9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012E-D15F-40FC-A22D-067ED251E41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7080-6719-45B8-BD12-352933EE83F9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012E-D15F-40FC-A22D-067ED251E41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7080-6719-45B8-BD12-352933EE83F9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012E-D15F-40FC-A22D-067ED251E4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7080-6719-45B8-BD12-352933EE83F9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012E-D15F-40FC-A22D-067ED251E4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7080-6719-45B8-BD12-352933EE83F9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012E-D15F-40FC-A22D-067ED251E41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7080-6719-45B8-BD12-352933EE83F9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012E-D15F-40FC-A22D-067ED251E41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6B17080-6719-45B8-BD12-352933EE83F9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ACF0012E-D15F-40FC-A22D-067ED251E41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uildingsciencetrust@g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003" y="1689226"/>
            <a:ext cx="2423197" cy="1663061"/>
          </a:xfrm>
          <a:prstGeom prst="rect">
            <a:avLst/>
          </a:prstGeom>
          <a:noFill/>
          <a:ln w="31750">
            <a:solidFill>
              <a:srgbClr val="002F5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789563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atin typeface="Arial" pitchFamily="34" charset="0"/>
                <a:cs typeface="Arial" pitchFamily="34" charset="0"/>
              </a:rPr>
              <a:t>Building Sustainability –  “Leave only Footprints”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3664803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PEO Presentation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Nov 5, 2014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79401" y="4764527"/>
            <a:ext cx="3200400" cy="73866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 anchor="ctr" anchorCtr="1">
            <a:spAutoFit/>
          </a:bodyPr>
          <a:lstStyle/>
          <a:p>
            <a:pPr lvl="0" algn="ctr"/>
            <a:r>
              <a:rPr lang="en-US" sz="1400" b="1" dirty="0" smtClean="0"/>
              <a:t>Dan Vivian, P.Eng.</a:t>
            </a:r>
            <a:endParaRPr lang="en-US" sz="1400" b="1" dirty="0"/>
          </a:p>
          <a:p>
            <a:pPr algn="ctr"/>
            <a:r>
              <a:rPr lang="en-US" sz="1400" dirty="0" smtClean="0"/>
              <a:t>Principal – Building Science Trust Inc. </a:t>
            </a:r>
          </a:p>
          <a:p>
            <a:pPr algn="ctr"/>
            <a:r>
              <a:rPr lang="en-US" sz="1400" dirty="0" smtClean="0">
                <a:hlinkClick r:id="rId3"/>
              </a:rPr>
              <a:t>buildingsciencetrust@gmail.com</a:t>
            </a:r>
            <a:endParaRPr lang="en-US" sz="1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94082"/>
            <a:ext cx="2290458" cy="171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45360"/>
            <a:ext cx="2350751" cy="176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16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Deficiencies Photo Collection (Break)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524000"/>
            <a:ext cx="7327565" cy="487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99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Pretty </a:t>
            </a:r>
            <a:r>
              <a:rPr lang="en-US" dirty="0" smtClean="0"/>
              <a:t>Obvious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Issue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76657" y="1524000"/>
            <a:ext cx="1837944" cy="1600200"/>
          </a:xfrm>
        </p:spPr>
        <p:txBody>
          <a:bodyPr/>
          <a:lstStyle/>
          <a:p>
            <a:r>
              <a:rPr lang="en-US" dirty="0"/>
              <a:t>(approximately </a:t>
            </a:r>
            <a:endParaRPr lang="en-US" dirty="0" smtClean="0"/>
          </a:p>
          <a:p>
            <a:r>
              <a:rPr lang="en-US" dirty="0" smtClean="0"/>
              <a:t>1.5 </a:t>
            </a:r>
            <a:r>
              <a:rPr lang="en-US" dirty="0"/>
              <a:t>year old </a:t>
            </a:r>
            <a:endParaRPr lang="en-US" dirty="0" smtClean="0"/>
          </a:p>
          <a:p>
            <a:r>
              <a:rPr lang="en-US" dirty="0" smtClean="0"/>
              <a:t>temporary </a:t>
            </a:r>
            <a:r>
              <a:rPr lang="en-US" dirty="0"/>
              <a:t>repair)</a:t>
            </a:r>
          </a:p>
        </p:txBody>
      </p:sp>
      <p:pic>
        <p:nvPicPr>
          <p:cNvPr id="3074" name="Picture 2" descr="C:\Users\owner\Desktop\Standards and Resources - Apr 12\Interesting Engineering Ideas\Jan 04, 2010 1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"/>
            <a:ext cx="5892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81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8" r="1521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Pretty Obvious HVAC Issues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Seriously deteriorated ducting and RTU </a:t>
            </a:r>
            <a:r>
              <a:rPr lang="en-US" dirty="0" smtClean="0"/>
              <a:t> - clearly </a:t>
            </a:r>
            <a:r>
              <a:rPr lang="en-US" dirty="0" err="1" smtClean="0"/>
              <a:t>abandonned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76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533400"/>
          </a:xfrm>
        </p:spPr>
        <p:txBody>
          <a:bodyPr/>
          <a:lstStyle/>
          <a:p>
            <a:r>
              <a:rPr lang="en-US" dirty="0" smtClean="0"/>
              <a:t>Greyer Area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85800" y="1088571"/>
            <a:ext cx="3381375" cy="533400"/>
          </a:xfrm>
        </p:spPr>
        <p:txBody>
          <a:bodyPr/>
          <a:lstStyle/>
          <a:p>
            <a:r>
              <a:rPr lang="en-US" dirty="0" smtClean="0"/>
              <a:t>Issues with roof and RTU</a:t>
            </a:r>
            <a:endParaRPr lang="en-US" dirty="0"/>
          </a:p>
        </p:txBody>
      </p:sp>
      <p:pic>
        <p:nvPicPr>
          <p:cNvPr id="5122" name="Picture 2" descr="C:\Users\owner\Desktop\BST Photos\5 - BJC TD Various Banks - Photos\2470 Bank St Ottawa, ON - Sept 9, 2013 - D\2470 Bank St Ottawa - Photos\DSCN11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54102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10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Energy Audits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Energy Audits make improvement recommendations above and beyond a simply “like for like” replacement and can provide the upgraded costs, savings paybacks (ROIs) and sometimes GHG reduction estimates</a:t>
            </a:r>
          </a:p>
        </p:txBody>
      </p:sp>
    </p:spTree>
    <p:extLst>
      <p:ext uri="{BB962C8B-B14F-4D97-AF65-F5344CB8AC3E}">
        <p14:creationId xmlns:p14="http://schemas.microsoft.com/office/powerpoint/2010/main" val="365127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Typical Improvement (ECM)</a:t>
            </a:r>
            <a:endParaRPr lang="en-CA" dirty="0"/>
          </a:p>
        </p:txBody>
      </p:sp>
      <p:pic>
        <p:nvPicPr>
          <p:cNvPr id="1026" name="Picture 2" descr="http://www.lindusconstruction.com/blog/wp-content/uploads/2012/11/replacement_window_styl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303134" cy="418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062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Change Insulation from R7 to R23</a:t>
            </a:r>
            <a:endParaRPr lang="en-CA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5462217"/>
              </p:ext>
            </p:extLst>
          </p:nvPr>
        </p:nvGraphicFramePr>
        <p:xfrm>
          <a:off x="1524000" y="1371600"/>
          <a:ext cx="57912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2434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7" r="15227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20,000 SF Office Commercial/Institutional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" y="1828800"/>
            <a:ext cx="3381375" cy="3295650"/>
          </a:xfrm>
        </p:spPr>
        <p:txBody>
          <a:bodyPr/>
          <a:lstStyle/>
          <a:p>
            <a:r>
              <a:rPr lang="en-CA" dirty="0"/>
              <a:t>839 </a:t>
            </a:r>
            <a:r>
              <a:rPr lang="en-CA" dirty="0" err="1"/>
              <a:t>Shefford</a:t>
            </a:r>
            <a:r>
              <a:rPr lang="en-CA" dirty="0"/>
              <a:t> Rd, Gloucester, 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97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2 Air Conditioning  RTU (~ 10 Ton)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228" y="1600200"/>
            <a:ext cx="4979543" cy="3733800"/>
          </a:xfrm>
        </p:spPr>
      </p:pic>
    </p:spTree>
    <p:extLst>
      <p:ext uri="{BB962C8B-B14F-4D97-AF65-F5344CB8AC3E}">
        <p14:creationId xmlns:p14="http://schemas.microsoft.com/office/powerpoint/2010/main" val="2065578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Sustainability Analogy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the farmer’s hammer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26949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Waterloo 85 Mech. </a:t>
            </a:r>
            <a:r>
              <a:rPr lang="en-US" dirty="0" err="1" smtClean="0"/>
              <a:t>Eng</a:t>
            </a:r>
            <a:r>
              <a:rPr lang="en-US" dirty="0" smtClean="0"/>
              <a:t> Grad</a:t>
            </a:r>
          </a:p>
          <a:p>
            <a:r>
              <a:rPr lang="en-US" dirty="0" smtClean="0"/>
              <a:t>University of Ottawa Chemical Engineering Graduate Student</a:t>
            </a:r>
            <a:endParaRPr lang="en-US" dirty="0"/>
          </a:p>
          <a:p>
            <a:r>
              <a:rPr lang="en-US" dirty="0" smtClean="0"/>
              <a:t>P.Eng. 1988</a:t>
            </a:r>
          </a:p>
          <a:p>
            <a:r>
              <a:rPr lang="en-US" dirty="0" smtClean="0"/>
              <a:t>17 </a:t>
            </a:r>
            <a:r>
              <a:rPr lang="en-US" dirty="0" err="1" smtClean="0"/>
              <a:t>yrs</a:t>
            </a:r>
            <a:r>
              <a:rPr lang="en-US" dirty="0" smtClean="0"/>
              <a:t> manufacturing (project, plant engineering, maintenance supervision)</a:t>
            </a:r>
          </a:p>
          <a:p>
            <a:r>
              <a:rPr lang="en-US" dirty="0" smtClean="0"/>
              <a:t>8 years Property Condition Assessment, evaluated over 450 buildings</a:t>
            </a:r>
          </a:p>
          <a:p>
            <a:r>
              <a:rPr lang="en-US" dirty="0" smtClean="0"/>
              <a:t>4 years energy engineering energy specialist in primarily in buildings and mining  </a:t>
            </a:r>
          </a:p>
          <a:p>
            <a:r>
              <a:rPr lang="en-US" dirty="0" smtClean="0"/>
              <a:t>2 years Principal – Building Science Trust Inc.</a:t>
            </a:r>
          </a:p>
          <a:p>
            <a:r>
              <a:rPr lang="en-US" dirty="0" smtClean="0"/>
              <a:t>Currently Employed at Cleland </a:t>
            </a:r>
            <a:r>
              <a:rPr lang="en-US" dirty="0" err="1" smtClean="0"/>
              <a:t>Jardine</a:t>
            </a:r>
            <a:r>
              <a:rPr lang="en-US" dirty="0" smtClean="0"/>
              <a:t> Engineering since Sept. 22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913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Lifetime 10 </a:t>
            </a:r>
            <a:r>
              <a:rPr lang="en-US" dirty="0" smtClean="0"/>
              <a:t>Vs </a:t>
            </a:r>
            <a:r>
              <a:rPr lang="en-US" dirty="0" smtClean="0"/>
              <a:t>5 </a:t>
            </a:r>
            <a:r>
              <a:rPr lang="en-US" dirty="0" smtClean="0"/>
              <a:t>RTUs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13" y="4351793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6" y="3359266"/>
            <a:ext cx="877887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5" y="1219200"/>
            <a:ext cx="877887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6" y="2325688"/>
            <a:ext cx="877887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6" y="5410200"/>
            <a:ext cx="877887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103" y="2325688"/>
            <a:ext cx="877887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217" y="1219200"/>
            <a:ext cx="877887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92" y="3355976"/>
            <a:ext cx="877887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439" y="4340907"/>
            <a:ext cx="877887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440" y="5442518"/>
            <a:ext cx="877887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279" y="1295400"/>
            <a:ext cx="877887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279" y="2292691"/>
            <a:ext cx="877887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207" y="3355976"/>
            <a:ext cx="877887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207" y="4340907"/>
            <a:ext cx="877887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864" y="5355432"/>
            <a:ext cx="877887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19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Path to Improvement?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179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Criteria for Design in North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Mostly Follow Minimum Building Code</a:t>
            </a:r>
          </a:p>
          <a:p>
            <a:r>
              <a:rPr lang="en-US" dirty="0" smtClean="0"/>
              <a:t>Suggest we Switch to a Holistic Approach </a:t>
            </a:r>
          </a:p>
          <a:p>
            <a:r>
              <a:rPr lang="en-US" dirty="0" smtClean="0"/>
              <a:t>Include “Total Investment” including Future Sustainability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215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Sustainability Definition?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Sustainable </a:t>
            </a:r>
            <a:r>
              <a:rPr lang="en-US" dirty="0"/>
              <a:t>development is development that meets the needs of the present without compromising the ability of future generations to meet their own needs</a:t>
            </a:r>
          </a:p>
        </p:txBody>
      </p:sp>
    </p:spTree>
    <p:extLst>
      <p:ext uri="{BB962C8B-B14F-4D97-AF65-F5344CB8AC3E}">
        <p14:creationId xmlns:p14="http://schemas.microsoft.com/office/powerpoint/2010/main" val="2642559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 is a generation uses available resources without (“adverse”) implications for the following generations </a:t>
            </a:r>
          </a:p>
          <a:p>
            <a:r>
              <a:rPr lang="en-US" dirty="0" smtClean="0"/>
              <a:t>More sustainable – less generational adverse consequences </a:t>
            </a:r>
          </a:p>
        </p:txBody>
      </p:sp>
    </p:spTree>
    <p:extLst>
      <p:ext uri="{BB962C8B-B14F-4D97-AF65-F5344CB8AC3E}">
        <p14:creationId xmlns:p14="http://schemas.microsoft.com/office/powerpoint/2010/main" val="2093890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Low to No Environmental Pollutants (Adverse Generational Effects)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3000" y="2286000"/>
            <a:ext cx="6705600" cy="3124200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The Goal is Low </a:t>
            </a:r>
            <a:r>
              <a:rPr lang="en-US" sz="5100" dirty="0">
                <a:solidFill>
                  <a:schemeClr val="tx1"/>
                </a:solidFill>
              </a:rPr>
              <a:t>to </a:t>
            </a:r>
            <a:r>
              <a:rPr lang="en-US" sz="5100" dirty="0" smtClean="0">
                <a:solidFill>
                  <a:schemeClr val="tx1"/>
                </a:solidFill>
              </a:rPr>
              <a:t>No;</a:t>
            </a:r>
          </a:p>
          <a:p>
            <a:pPr algn="l"/>
            <a:endParaRPr lang="en-US" sz="51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Ozone Depleting Gases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Green </a:t>
            </a:r>
            <a:r>
              <a:rPr lang="en-US" dirty="0">
                <a:solidFill>
                  <a:schemeClr val="tx1"/>
                </a:solidFill>
              </a:rPr>
              <a:t>House </a:t>
            </a:r>
            <a:r>
              <a:rPr lang="en-US" dirty="0" smtClean="0">
                <a:solidFill>
                  <a:schemeClr val="tx1"/>
                </a:solidFill>
              </a:rPr>
              <a:t>Gases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(Climate Warming)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Unsustainable ) Radioactive Waste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Plastic Pollutants with 10,000 year decomposition life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Hazardous Wastes, </a:t>
            </a:r>
            <a:r>
              <a:rPr lang="en-US" dirty="0">
                <a:solidFill>
                  <a:schemeClr val="tx1"/>
                </a:solidFill>
              </a:rPr>
              <a:t>(asbestos, mercury, lead, PCBs, </a:t>
            </a:r>
            <a:r>
              <a:rPr lang="en-US" dirty="0" err="1">
                <a:solidFill>
                  <a:schemeClr val="tx1"/>
                </a:solidFill>
              </a:rPr>
              <a:t>etc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Etc…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450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Proceed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Minimizing Energy Impacts Requires Choosing  High Performance </a:t>
            </a:r>
            <a:r>
              <a:rPr lang="en-US" dirty="0" smtClean="0"/>
              <a:t>Building designs (LEED) and Existing Buildings </a:t>
            </a:r>
            <a:r>
              <a:rPr lang="en-US" dirty="0" err="1" smtClean="0"/>
              <a:t>Remediations</a:t>
            </a:r>
            <a:endParaRPr lang="en-US" dirty="0"/>
          </a:p>
          <a:p>
            <a:r>
              <a:rPr lang="en-US" dirty="0" smtClean="0"/>
              <a:t>Net Zero Building (NZB) Design may be required to reach the goal of generational sustainability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475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NZB Design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 </a:t>
            </a:r>
            <a:r>
              <a:rPr lang="en-US" dirty="0"/>
              <a:t>H</a:t>
            </a:r>
            <a:r>
              <a:rPr lang="en-US" dirty="0" smtClean="0"/>
              <a:t>igh Performance Energy Conservation Techniques</a:t>
            </a:r>
          </a:p>
          <a:p>
            <a:r>
              <a:rPr lang="en-US" dirty="0" smtClean="0"/>
              <a:t>Add Renewable Energy Generation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024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Heat Flow Diagram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43647"/>
            <a:ext cx="7865907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9863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Conservation to Reduce 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existing Best Techniques of the Passive House and Solar Energy People</a:t>
            </a:r>
          </a:p>
          <a:p>
            <a:pPr lvl="1"/>
            <a:r>
              <a:rPr lang="en-US" dirty="0" smtClean="0"/>
              <a:t>Highly Insulate (10% ROI)</a:t>
            </a:r>
          </a:p>
          <a:p>
            <a:pPr lvl="1"/>
            <a:r>
              <a:rPr lang="en-US" dirty="0" smtClean="0"/>
              <a:t>Use VOD </a:t>
            </a:r>
            <a:r>
              <a:rPr lang="en-US" dirty="0" smtClean="0"/>
              <a:t>or Occupancy Control (ROI </a:t>
            </a:r>
            <a:r>
              <a:rPr lang="en-US" dirty="0" smtClean="0"/>
              <a:t>and TI varies depending on occupancy but sometimes very high), Energy Recovery (ERV, HRV), (~20% ROI)</a:t>
            </a:r>
          </a:p>
          <a:p>
            <a:pPr lvl="1"/>
            <a:r>
              <a:rPr lang="en-US" dirty="0" smtClean="0"/>
              <a:t>Lower internal gains </a:t>
            </a:r>
          </a:p>
          <a:p>
            <a:pPr lvl="2"/>
            <a:r>
              <a:rPr lang="en-US" dirty="0" smtClean="0"/>
              <a:t>LED or CFL lighting from incandescent, halogen, HID (</a:t>
            </a:r>
            <a:r>
              <a:rPr lang="en-US" dirty="0" err="1" smtClean="0"/>
              <a:t>eg</a:t>
            </a:r>
            <a:r>
              <a:rPr lang="en-US" dirty="0" smtClean="0"/>
              <a:t>. incandescent to LED, ~30% ROI)</a:t>
            </a:r>
          </a:p>
          <a:p>
            <a:pPr lvl="2"/>
            <a:r>
              <a:rPr lang="en-US" dirty="0" smtClean="0"/>
              <a:t>High efficiency appliances (</a:t>
            </a:r>
            <a:r>
              <a:rPr lang="en-US" dirty="0" err="1" smtClean="0"/>
              <a:t>eg</a:t>
            </a:r>
            <a:r>
              <a:rPr lang="en-US" dirty="0" smtClean="0"/>
              <a:t>. CRT </a:t>
            </a:r>
            <a:r>
              <a:rPr lang="en-US" dirty="0" err="1" smtClean="0"/>
              <a:t>tv</a:t>
            </a:r>
            <a:r>
              <a:rPr lang="en-US" dirty="0" smtClean="0"/>
              <a:t> to Flat Screen)</a:t>
            </a:r>
          </a:p>
          <a:p>
            <a:pPr marL="400050">
              <a:buFontTx/>
              <a:buChar char="-"/>
            </a:pPr>
            <a:r>
              <a:rPr lang="en-US" dirty="0" smtClean="0"/>
              <a:t>– Reduces Energy Loads by 50 to 70%</a:t>
            </a:r>
          </a:p>
          <a:p>
            <a:pPr marL="400050">
              <a:buFontTx/>
              <a:buChar char="-"/>
            </a:pPr>
            <a:endParaRPr lang="en-US" dirty="0"/>
          </a:p>
          <a:p>
            <a:pPr marL="5715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2385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I’m going to speak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“State of the Art” of Existing Building Sustainability (Maintenance, Energy and Operating Costs)</a:t>
            </a:r>
          </a:p>
          <a:p>
            <a:r>
              <a:rPr lang="en-US" dirty="0" smtClean="0"/>
              <a:t>And how to </a:t>
            </a:r>
            <a:r>
              <a:rPr lang="en-US" dirty="0" smtClean="0"/>
              <a:t>move existing buildings to </a:t>
            </a:r>
            <a:r>
              <a:rPr lang="en-US" dirty="0" smtClean="0"/>
              <a:t>Net Zero Energy and Excellent </a:t>
            </a:r>
            <a:r>
              <a:rPr lang="en-US" dirty="0" smtClean="0"/>
              <a:t>Sustainability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506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 Add Renewable Generation to go to Net Zero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Solar PV</a:t>
            </a:r>
          </a:p>
          <a:p>
            <a:r>
              <a:rPr lang="en-US" sz="2800" dirty="0" smtClean="0"/>
              <a:t>Solar Thermal </a:t>
            </a:r>
          </a:p>
          <a:p>
            <a:r>
              <a:rPr lang="en-US" sz="2800" dirty="0" smtClean="0"/>
              <a:t>Energy Storage (to get through November Greys)</a:t>
            </a:r>
          </a:p>
          <a:p>
            <a:r>
              <a:rPr lang="en-US" sz="2800" dirty="0" smtClean="0"/>
              <a:t>GSHP?</a:t>
            </a:r>
          </a:p>
          <a:p>
            <a:r>
              <a:rPr lang="en-US" sz="2800" dirty="0" smtClean="0"/>
              <a:t>Wind?</a:t>
            </a:r>
          </a:p>
          <a:p>
            <a:r>
              <a:rPr lang="en-US" sz="2800" dirty="0" smtClean="0"/>
              <a:t>Other..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672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NZB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 ~ Adds $30/FT2, new or existing buildings</a:t>
            </a:r>
          </a:p>
          <a:p>
            <a:r>
              <a:rPr lang="en-US" dirty="0" smtClean="0"/>
              <a:t>10 to 20% new house cost</a:t>
            </a:r>
          </a:p>
          <a:p>
            <a:r>
              <a:rPr lang="en-US" dirty="0" smtClean="0"/>
              <a:t>ROI ~ 10 </a:t>
            </a:r>
            <a:r>
              <a:rPr lang="en-US" dirty="0" err="1" smtClean="0"/>
              <a:t>yr</a:t>
            </a:r>
            <a:r>
              <a:rPr lang="en-US" dirty="0" smtClean="0"/>
              <a:t> or 10%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0525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to Apply these Conservation Techniques?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PCA identifies the present State of the building’s components</a:t>
            </a:r>
          </a:p>
          <a:p>
            <a:r>
              <a:rPr lang="en-US" dirty="0" smtClean="0"/>
              <a:t>An Energy Audit Identifies the Possibilities for the best Improvement</a:t>
            </a:r>
          </a:p>
          <a:p>
            <a:r>
              <a:rPr lang="en-US" dirty="0"/>
              <a:t>J</a:t>
            </a:r>
            <a:r>
              <a:rPr lang="en-US" dirty="0" smtClean="0"/>
              <a:t>oin these two efforts to encourage owners to retrofit </a:t>
            </a:r>
            <a:r>
              <a:rPr lang="en-US" dirty="0"/>
              <a:t>E</a:t>
            </a:r>
            <a:r>
              <a:rPr lang="en-US" dirty="0" smtClean="0"/>
              <a:t>xisting Buildings (EB) </a:t>
            </a:r>
            <a:r>
              <a:rPr lang="en-US" dirty="0" smtClean="0"/>
              <a:t>to higher performance or design new buildings to a higher level of performance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8241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LEED 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8485069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2464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NZB House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5867400" cy="389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486400"/>
            <a:ext cx="4686300" cy="112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1745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HPB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2209800"/>
            <a:ext cx="7772400" cy="373380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While </a:t>
            </a:r>
            <a:r>
              <a:rPr lang="en-US" dirty="0"/>
              <a:t>right here in Ottawa we have the first Passive House residence in Canada, designed and built by owner Chris </a:t>
            </a:r>
            <a:r>
              <a:rPr lang="en-US" dirty="0" err="1"/>
              <a:t>Straka</a:t>
            </a:r>
            <a:r>
              <a:rPr lang="en-US" dirty="0"/>
              <a:t> of </a:t>
            </a:r>
            <a:r>
              <a:rPr lang="en-US" dirty="0" err="1"/>
              <a:t>Vert</a:t>
            </a:r>
            <a:r>
              <a:rPr lang="en-US" dirty="0"/>
              <a:t> Design and certified by the Passive House Institute of the US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Slide </a:t>
            </a:r>
            <a:r>
              <a:rPr lang="en-US" dirty="0" smtClean="0"/>
              <a:t>courtesy Ross Elliott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43000"/>
            <a:ext cx="46863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6948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Impediments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Cost</a:t>
            </a:r>
          </a:p>
          <a:p>
            <a:r>
              <a:rPr lang="en-US" dirty="0" smtClean="0"/>
              <a:t>10 year Paybacks</a:t>
            </a:r>
          </a:p>
          <a:p>
            <a:r>
              <a:rPr lang="en-US" dirty="0" smtClean="0"/>
              <a:t>Financial Risk for an owner who my sell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9975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Financing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PACE Programs (Started in California, available in about 30 US States,  Some  Canadian Cities – Local Improvement Charges)</a:t>
            </a:r>
          </a:p>
          <a:p>
            <a:r>
              <a:rPr lang="en-US" dirty="0" smtClean="0"/>
              <a:t>Tie Energy Loan Payments to Taxes</a:t>
            </a:r>
          </a:p>
          <a:p>
            <a:r>
              <a:rPr lang="en-US" dirty="0" smtClean="0"/>
              <a:t>Energy Savings Exceed Loan Costs</a:t>
            </a:r>
          </a:p>
          <a:p>
            <a:r>
              <a:rPr lang="en-US" dirty="0" smtClean="0"/>
              <a:t>When the building is sold the new owner assumes the registered loan and continues to pay it off in the building taxes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3882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/>
              <a:t>To Move to a </a:t>
            </a:r>
            <a:r>
              <a:rPr lang="en-US" dirty="0" smtClean="0"/>
              <a:t>Higher Level of Sustainability we;</a:t>
            </a:r>
            <a:endParaRPr lang="en-US" dirty="0"/>
          </a:p>
          <a:p>
            <a:r>
              <a:rPr lang="en-US" dirty="0" smtClean="0"/>
              <a:t>1</a:t>
            </a:r>
          </a:p>
          <a:p>
            <a:pPr lvl="1"/>
            <a:r>
              <a:rPr lang="en-US" dirty="0" smtClean="0"/>
              <a:t>Perform a PCA/EA</a:t>
            </a:r>
          </a:p>
          <a:p>
            <a:pPr lvl="1"/>
            <a:r>
              <a:rPr lang="en-US" dirty="0" smtClean="0"/>
              <a:t>Identify Deficient Components</a:t>
            </a:r>
          </a:p>
          <a:p>
            <a:pPr lvl="1"/>
            <a:r>
              <a:rPr lang="en-US" dirty="0" smtClean="0"/>
              <a:t>Upgrade with NZB ready Designs</a:t>
            </a:r>
          </a:p>
          <a:p>
            <a:r>
              <a:rPr lang="en-US" dirty="0" smtClean="0"/>
              <a:t>2</a:t>
            </a:r>
          </a:p>
          <a:p>
            <a:pPr lvl="1"/>
            <a:r>
              <a:rPr lang="en-US" dirty="0" smtClean="0"/>
              <a:t>Add Sustainable (Renewable) Energy</a:t>
            </a:r>
          </a:p>
          <a:p>
            <a:r>
              <a:rPr lang="en-US" dirty="0" smtClean="0"/>
              <a:t>3</a:t>
            </a:r>
          </a:p>
          <a:p>
            <a:pPr lvl="1"/>
            <a:r>
              <a:rPr lang="en-US" dirty="0" smtClean="0"/>
              <a:t>Be Assured that you have done your best for future generations</a:t>
            </a:r>
          </a:p>
        </p:txBody>
      </p:sp>
    </p:spTree>
    <p:extLst>
      <p:ext uri="{BB962C8B-B14F-4D97-AF65-F5344CB8AC3E}">
        <p14:creationId xmlns:p14="http://schemas.microsoft.com/office/powerpoint/2010/main" val="27018546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Building Sustainability Course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Offered -  January 10</a:t>
            </a:r>
            <a:r>
              <a:rPr lang="en-US" baseline="30000" dirty="0" smtClean="0"/>
              <a:t>th</a:t>
            </a:r>
            <a:r>
              <a:rPr lang="en-US" dirty="0" smtClean="0"/>
              <a:t>,17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dirty="0" smtClean="0"/>
              <a:t>and 24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$799 per person</a:t>
            </a:r>
          </a:p>
          <a:p>
            <a:r>
              <a:rPr lang="en-US" dirty="0" smtClean="0"/>
              <a:t>Go to 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uildingsciencetrust.com </a:t>
            </a:r>
          </a:p>
          <a:p>
            <a:r>
              <a:rPr lang="en-US" dirty="0"/>
              <a:t>f</a:t>
            </a:r>
            <a:r>
              <a:rPr lang="en-US" dirty="0" smtClean="0"/>
              <a:t>or course details and a copy of this presentation or to request information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4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Energy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Approximately 40% of energy usage in North America is buildings related!</a:t>
            </a:r>
          </a:p>
          <a:p>
            <a:r>
              <a:rPr lang="en-US" dirty="0" smtClean="0"/>
              <a:t>LEED </a:t>
            </a:r>
            <a:r>
              <a:rPr lang="en-US" dirty="0" smtClean="0"/>
              <a:t>Canada has over 4,000 LEED Buildings Registered</a:t>
            </a:r>
            <a:endParaRPr lang="en-US" dirty="0" smtClean="0"/>
          </a:p>
          <a:p>
            <a:r>
              <a:rPr lang="en-US" dirty="0" smtClean="0"/>
              <a:t>Approximately 160 commercial Net Zero in North America now and growing.</a:t>
            </a:r>
          </a:p>
          <a:p>
            <a:r>
              <a:rPr lang="en-US" dirty="0" smtClean="0"/>
              <a:t>Premium for NZB residential 15% </a:t>
            </a:r>
          </a:p>
          <a:p>
            <a:r>
              <a:rPr lang="en-US" dirty="0" smtClean="0"/>
              <a:t>Current Ottawa builder – </a:t>
            </a:r>
            <a:r>
              <a:rPr lang="en-US" dirty="0" err="1" smtClean="0"/>
              <a:t>Minto</a:t>
            </a:r>
            <a:r>
              <a:rPr lang="en-US" dirty="0" smtClean="0"/>
              <a:t> “Inspiration Eco-home”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85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93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Overall Building Life Cycle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Capital depreciation (embedded energy)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Operating energy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Maintenance  </a:t>
            </a:r>
          </a:p>
          <a:p>
            <a:r>
              <a:rPr lang="en-US" dirty="0" smtClean="0"/>
              <a:t>Taxes</a:t>
            </a:r>
            <a:endParaRPr lang="en-US" dirty="0"/>
          </a:p>
          <a:p>
            <a:r>
              <a:rPr lang="en-US" dirty="0" smtClean="0"/>
              <a:t>End of Life Remediation and disposal</a:t>
            </a:r>
          </a:p>
          <a:p>
            <a:r>
              <a:rPr lang="en-US" dirty="0" smtClean="0"/>
              <a:t>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05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Once the keys are handed over to an owner we are in the maintenance mode.</a:t>
            </a:r>
          </a:p>
          <a:p>
            <a:r>
              <a:rPr lang="en-US" dirty="0" smtClean="0"/>
              <a:t>A smart way of maintaining a building is by capital planning </a:t>
            </a:r>
            <a:r>
              <a:rPr lang="en-US" dirty="0"/>
              <a:t>w</a:t>
            </a:r>
            <a:r>
              <a:rPr lang="en-US" dirty="0" smtClean="0"/>
              <a:t>ith a Property Condition Assessment</a:t>
            </a:r>
          </a:p>
          <a:p>
            <a:r>
              <a:rPr lang="en-US" dirty="0" smtClean="0"/>
              <a:t>Property Condition Assessments (a building survey and report to establish the condition of building components and their remediation) (their replacement or repair)</a:t>
            </a:r>
          </a:p>
          <a:p>
            <a:r>
              <a:rPr lang="en-US" dirty="0" smtClean="0"/>
              <a:t>An Energy Audit and Plan can be Simultaneously Provided.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39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PCA?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PCA - Property Condition Assessment (Report), addresses capital depreciation and maintenance  costs </a:t>
            </a:r>
          </a:p>
          <a:p>
            <a:r>
              <a:rPr lang="en-US" dirty="0" smtClean="0"/>
              <a:t>Deficiencies are identified by age and or condition and reported within a specified time frame </a:t>
            </a:r>
            <a:r>
              <a:rPr lang="en-US" dirty="0"/>
              <a:t>usually t</a:t>
            </a:r>
            <a:r>
              <a:rPr lang="en-US" dirty="0" smtClean="0"/>
              <a:t>ypically 7 </a:t>
            </a:r>
            <a:r>
              <a:rPr lang="en-US" dirty="0"/>
              <a:t>to 12 </a:t>
            </a:r>
            <a:r>
              <a:rPr lang="en-US" dirty="0" smtClean="0"/>
              <a:t>years (refinancing, pre-purchase, capital planning) 30 year for Condo Reserve Fund Studies</a:t>
            </a:r>
          </a:p>
        </p:txBody>
      </p:sp>
    </p:spTree>
    <p:extLst>
      <p:ext uri="{BB962C8B-B14F-4D97-AF65-F5344CB8AC3E}">
        <p14:creationId xmlns:p14="http://schemas.microsoft.com/office/powerpoint/2010/main" val="260908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PCA’s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Based on the condition of a component which has exceeded it’s EUL an assessor may recommend earlier or later replacement</a:t>
            </a:r>
          </a:p>
          <a:p>
            <a:r>
              <a:rPr lang="en-US" dirty="0" smtClean="0"/>
              <a:t>Based on poor condition, an assessor may recommend early replacement</a:t>
            </a:r>
          </a:p>
          <a:p>
            <a:r>
              <a:rPr lang="en-US" dirty="0" smtClean="0"/>
              <a:t>Observed safety related concerns are also indicated to an owner</a:t>
            </a:r>
          </a:p>
          <a:p>
            <a:r>
              <a:rPr lang="en-US" dirty="0" smtClean="0"/>
              <a:t>Not specifically a code or safety study – those are more expensive and look at specific items</a:t>
            </a:r>
          </a:p>
          <a:p>
            <a:r>
              <a:rPr lang="en-US" dirty="0" smtClean="0"/>
              <a:t>PCA’s are usually limited with provisions – i.e. not a fire and life safety study, not a DSS (asbestos, lead, mercury…), not a fresh air study, not an environmental study…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00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 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 PCA typically documents costs estimate recommendation with “like for like” replacements of deficient components</a:t>
            </a:r>
          </a:p>
        </p:txBody>
      </p:sp>
    </p:spTree>
    <p:extLst>
      <p:ext uri="{BB962C8B-B14F-4D97-AF65-F5344CB8AC3E}">
        <p14:creationId xmlns:p14="http://schemas.microsoft.com/office/powerpoint/2010/main" val="73589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TC101859862[[fn=Urban Pop]]</Template>
  <TotalTime>4344</TotalTime>
  <Words>1441</Words>
  <Application>Microsoft Office PowerPoint</Application>
  <PresentationFormat>On-screen Show (4:3)</PresentationFormat>
  <Paragraphs>195</Paragraphs>
  <Slides>40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Urban Pop</vt:lpstr>
      <vt:lpstr>PowerPoint Presentation</vt:lpstr>
      <vt:lpstr>About Me</vt:lpstr>
      <vt:lpstr>What I’m going to speak about?</vt:lpstr>
      <vt:lpstr>Building Energy Significance</vt:lpstr>
      <vt:lpstr>Overall Building Life Cycle Costs</vt:lpstr>
      <vt:lpstr>Maintenance Process</vt:lpstr>
      <vt:lpstr>What is a PCA?</vt:lpstr>
      <vt:lpstr>PCA’s Continued</vt:lpstr>
      <vt:lpstr>PCA - Continued</vt:lpstr>
      <vt:lpstr>Deficiencies Photo Collection (Break)</vt:lpstr>
      <vt:lpstr>Pretty Obvious  Issue</vt:lpstr>
      <vt:lpstr>Pretty Obvious HVAC Issues</vt:lpstr>
      <vt:lpstr>Greyer Area</vt:lpstr>
      <vt:lpstr>For Energy Audits</vt:lpstr>
      <vt:lpstr>Typical Improvement (ECM)</vt:lpstr>
      <vt:lpstr>Change Insulation from R7 to R23</vt:lpstr>
      <vt:lpstr>20,000 SF Office Commercial/Institutional</vt:lpstr>
      <vt:lpstr>2 Air Conditioning  RTU (~ 10 Ton)</vt:lpstr>
      <vt:lpstr>Sustainability Analogy</vt:lpstr>
      <vt:lpstr>Lifetime 10 Vs 5 RTUs</vt:lpstr>
      <vt:lpstr>What is the Path to Improvement?</vt:lpstr>
      <vt:lpstr>Current Criteria for Design in North America</vt:lpstr>
      <vt:lpstr>Sustainability Definition?</vt:lpstr>
      <vt:lpstr>Sustainability Implications</vt:lpstr>
      <vt:lpstr>Low to No Environmental Pollutants (Adverse Generational Effects)</vt:lpstr>
      <vt:lpstr>How to Proceed</vt:lpstr>
      <vt:lpstr>Typical NZB Design Process</vt:lpstr>
      <vt:lpstr>Building Heat Flow Diagram</vt:lpstr>
      <vt:lpstr>Conservation to Reduce Loads</vt:lpstr>
      <vt:lpstr>Now Add Renewable Generation to go to Net Zero Design</vt:lpstr>
      <vt:lpstr>NZB Economics</vt:lpstr>
      <vt:lpstr>When to Apply these Conservation Techniques?</vt:lpstr>
      <vt:lpstr>Local LEED Building</vt:lpstr>
      <vt:lpstr>Local NZB House</vt:lpstr>
      <vt:lpstr>Local HPB</vt:lpstr>
      <vt:lpstr>Economic Impediments</vt:lpstr>
      <vt:lpstr>Financing Solutions</vt:lpstr>
      <vt:lpstr>Summary</vt:lpstr>
      <vt:lpstr>Building Sustainability Course 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Energy</dc:title>
  <dc:creator>owner</dc:creator>
  <cp:lastModifiedBy>Dan Vivian</cp:lastModifiedBy>
  <cp:revision>108</cp:revision>
  <dcterms:created xsi:type="dcterms:W3CDTF">2013-12-03T10:22:14Z</dcterms:created>
  <dcterms:modified xsi:type="dcterms:W3CDTF">2014-11-04T22:04:53Z</dcterms:modified>
</cp:coreProperties>
</file>